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sldIdLst>
    <p:sldId id="325" r:id="rId3"/>
    <p:sldId id="324" r:id="rId4"/>
    <p:sldId id="258" r:id="rId5"/>
    <p:sldId id="259" r:id="rId6"/>
    <p:sldId id="260" r:id="rId7"/>
    <p:sldId id="322" r:id="rId8"/>
    <p:sldId id="261" r:id="rId9"/>
    <p:sldId id="263" r:id="rId10"/>
    <p:sldId id="314" r:id="rId11"/>
    <p:sldId id="305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15" r:id="rId22"/>
    <p:sldId id="306" r:id="rId23"/>
    <p:sldId id="316" r:id="rId24"/>
    <p:sldId id="321" r:id="rId25"/>
    <p:sldId id="288" r:id="rId26"/>
    <p:sldId id="283" r:id="rId27"/>
    <p:sldId id="310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92" autoAdjust="0"/>
    <p:restoredTop sz="94660"/>
  </p:normalViewPr>
  <p:slideViewPr>
    <p:cSldViewPr>
      <p:cViewPr varScale="1">
        <p:scale>
          <a:sx n="71" d="100"/>
          <a:sy n="71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07F2BE0-F2B9-444A-A816-B1EC4CF7B13C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321347B-6716-4791-8964-4AD5639BB1FD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91330-7A11-4A30-8778-0E81A92BC663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1C4D-4B6E-4F98-B2F6-27D927132502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B049B-8882-4821-8672-6D9E785A3E1A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AC74-215A-467C-8BD1-AF19CA05215B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5DFC8219-CC14-44B1-9107-6D00030A4C4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8FB36-6A15-4DD4-AAD3-50BDC256715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5A64E929-A319-4A82-8AF8-3B5FCD91AA4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4F81A-6BEE-46F7-B108-67854AFBB7E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E1826-DE8E-4A41-89CB-BC9CED290DB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F97CA-26DD-4E6C-B6BB-7E41E36C3E1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AD4B3-3762-4DF6-9150-EE95B3CF671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4FEE9-E8F2-4B05-8377-3AA3F29730A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B6BA7-3E80-4E3A-A71E-AE98C31E3769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EEB1-FACD-4054-80D9-48467CC26C08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29A5-0D8F-4784-A18F-AE0D14BDE01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0FA4E-E142-4F70-B286-5D7821F8212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A72A7-2BEB-4E91-9075-003403A045C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34364-BFFA-4747-A625-2106809A2E2B}" type="datetime8">
              <a:rPr lang="en-US"/>
              <a:pPr>
                <a:defRPr/>
              </a:pPr>
              <a:t>12/5/2020 1:18 AM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7C70-527C-4D9E-8ABD-1FEA2CEF0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F91EFDD9-CBBB-4418-AC53-2D7541C45A0A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24E773F-A7E5-4108-B81B-5D3A965B2304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25A62-2F7E-454A-AC2F-0F117F1A6CD9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C1777-B46E-47F2-A6C9-14C2A3297422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9425-39CD-4D5D-9339-6BB981040247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8E064-6457-4245-A4FA-995B4C19AB3F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C0AF2-C00E-4149-B5CE-ADC6F1D770A5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D78C-8D5E-4F14-9AFF-2F02E3C9BCA8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0AF07-3A2B-45B8-BD0A-1E65046C993F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09BC1-D4A9-43AE-AEDE-F170A63F4092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ADFEB-39F6-4FDD-89B9-AD3524DAE3B1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3EC0C-C5CC-4CFE-B678-AB560DD39056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F0319-2618-489A-95F1-91E6BFA78A54}" type="datetimeFigureOut">
              <a:rPr lang="es-UY" smtClean="0"/>
              <a:pPr>
                <a:defRPr/>
              </a:pPr>
              <a:t>05/12/2020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5DB-7E80-45FE-B868-DBD727802FFF}" type="slidenum">
              <a:rPr lang="es-UY" smtClean="0"/>
              <a:pPr>
                <a:defRPr/>
              </a:pPr>
              <a:t>‹#›</a:t>
            </a:fld>
            <a:endParaRPr lang="es-U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23893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14400" y="990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19050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SA" sz="60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بسم الله الرحمن الرحيم</a:t>
            </a:r>
            <a:endParaRPr lang="en-US" sz="60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205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>
                <a:latin typeface="Arial" pitchFamily="34" charset="0"/>
                <a:cs typeface="Arial" pitchFamily="34" charset="0"/>
              </a:rPr>
              <a:t>الغرفة  المظلمة - الفصل  الاول   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ar-EG" dirty="0" smtClean="0"/>
              <a:t> تبعـــا لحجم الماكينات . تنقسم الى  ”نوعــــان“ </a:t>
            </a:r>
          </a:p>
          <a:p>
            <a:pPr lvl="1"/>
            <a:r>
              <a:rPr lang="ar-EG" b="1" i="1" dirty="0" smtClean="0">
                <a:solidFill>
                  <a:srgbClr val="FF0000"/>
                </a:solidFill>
              </a:rPr>
              <a:t> ماكينات كبيـــرة :</a:t>
            </a:r>
          </a:p>
          <a:p>
            <a:pPr lvl="2"/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دورة تحميض / 90 ثانية   </a:t>
            </a:r>
          </a:p>
          <a:p>
            <a:pPr lvl="2"/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150 فيلم ”احجام مختلفة“ / ساعة </a:t>
            </a:r>
          </a:p>
          <a:p>
            <a:pPr lvl="2"/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تصلح  للاقسام الكبيرة المزدحمة</a:t>
            </a:r>
            <a:r>
              <a:rPr lang="ar-EG" dirty="0" smtClean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ar-EG" b="1" i="1" dirty="0" smtClean="0">
                <a:solidFill>
                  <a:srgbClr val="FF0000"/>
                </a:solidFill>
              </a:rPr>
              <a:t>مــاكينات  صغـــيرة:  </a:t>
            </a:r>
          </a:p>
          <a:p>
            <a:pPr lvl="2"/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ذات حجم صغير توضع فوق المنضدة . </a:t>
            </a:r>
          </a:p>
          <a:p>
            <a:pPr lvl="2"/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دورة تحميض  / 3-4 دقائق</a:t>
            </a:r>
          </a:p>
          <a:p>
            <a:pPr lvl="2"/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60  فيلم  / ساعة  </a:t>
            </a:r>
          </a:p>
          <a:p>
            <a:pPr lvl="2"/>
            <a:endParaRPr lang="ar-EG" dirty="0" smtClean="0">
              <a:solidFill>
                <a:schemeClr val="bg1"/>
              </a:solidFill>
            </a:endParaRPr>
          </a:p>
          <a:p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EG" sz="2400" i="1" dirty="0" smtClean="0">
                <a:solidFill>
                  <a:schemeClr val="bg2">
                    <a:lumMod val="25000"/>
                  </a:schemeClr>
                </a:solidFill>
              </a:rPr>
              <a:t>اعمال  الصيانة  و المتابعة لماكينات التحميض الاوتوماتيكى </a:t>
            </a:r>
            <a:r>
              <a:rPr lang="ar-EG" sz="2400" i="1" dirty="0" smtClean="0"/>
              <a:t>....................... .............................................. الدروس العملية </a:t>
            </a:r>
            <a:endParaRPr lang="ar-EG" i="1" dirty="0"/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379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تبعا لحجم الماكينات</a:t>
            </a:r>
            <a:r>
              <a:rPr lang="ar-E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ar-E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4034" name="Picture 2" descr="http://www.pnwx.com/Equipment/FilmProc/CP-1000/CP-1000_3.gif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04800" y="228600"/>
            <a:ext cx="8593476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1986" name="Picture 2" descr="http://image.made-in-china.com/2f0j00UCHQubBGISgt/Full-Automatic-X-ray-Film-Processing-Machine-LD450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62" name="Picture 2" descr="http://i00.i.aliimg.com/photo/v1/818654598_6/RS_435T_Automatically_Medical_X_ray_Film.jpg_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51326"/>
            <a:ext cx="5334000" cy="690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868362"/>
          </a:xfrm>
        </p:spPr>
        <p:txBody>
          <a:bodyPr/>
          <a:lstStyle/>
          <a:p>
            <a:pPr algn="r"/>
            <a:r>
              <a:rPr lang="ar-EG" sz="3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المكونات الرئيسية لماكينة التحيض الالى</a:t>
            </a:r>
            <a:r>
              <a:rPr lang="ar-EG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</a:t>
            </a:r>
            <a:endParaRPr lang="ar-EG" sz="3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153400" cy="5410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dirty="0" smtClean="0"/>
              <a:t> </a:t>
            </a:r>
            <a:r>
              <a:rPr lang="ar-EG" sz="2800" b="1" dirty="0" smtClean="0"/>
              <a:t>نظام نقل  </a:t>
            </a:r>
            <a:r>
              <a:rPr lang="ar-EG" sz="2800" dirty="0" smtClean="0"/>
              <a:t>:  لنقل الفيلم بين مراحل التحميض و الى التجفيف.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800" dirty="0" smtClean="0"/>
              <a:t> </a:t>
            </a:r>
            <a:r>
              <a:rPr lang="ar-EG" sz="2800" b="1" dirty="0" smtClean="0"/>
              <a:t>مجموعة ترموستات</a:t>
            </a:r>
            <a:r>
              <a:rPr lang="ar-EG" sz="2800" dirty="0" smtClean="0"/>
              <a:t>:  لضبط الحرارة فى المراحل المختلفة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800" b="1" dirty="0" smtClean="0"/>
              <a:t>نظام تجديد الاحماض </a:t>
            </a:r>
            <a:r>
              <a:rPr lang="ar-EG" sz="2800" dirty="0" smtClean="0"/>
              <a:t>:  </a:t>
            </a:r>
            <a:r>
              <a:rPr lang="en-US" sz="2800" dirty="0" smtClean="0"/>
              <a:t>Replenishment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ar-EG" sz="2800" b="1" dirty="0" smtClean="0"/>
              <a:t>مسار مياة و دورة طرد</a:t>
            </a:r>
            <a:r>
              <a:rPr lang="ar-EG" sz="2800" dirty="0" smtClean="0"/>
              <a:t>: لطرد بقايا عملية التحميض الغير مرغوبة, و احلال و تجديد المياه المستخدمة.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800" b="1" dirty="0" smtClean="0"/>
              <a:t> مصدر هواء ساخن</a:t>
            </a:r>
            <a:r>
              <a:rPr lang="ar-EG" sz="2800" dirty="0" smtClean="0"/>
              <a:t>:  لتجفيف الفيلم بعد انتهاء عملية التحميض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EG" sz="2800" dirty="0" smtClean="0"/>
              <a:t>* و تحتوى الميكنة على </a:t>
            </a:r>
            <a:r>
              <a:rPr lang="ar-EG" sz="2800" u="sng" dirty="0" smtClean="0"/>
              <a:t>3 تانكات </a:t>
            </a:r>
            <a:r>
              <a:rPr lang="ar-EG" sz="2800" dirty="0" smtClean="0"/>
              <a:t>رئيسية الاظهار, التثبيت و الغسيل بالترتيب. </a:t>
            </a:r>
            <a:endParaRPr lang="ar-E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kc-ndt.ru/upload/medialibrary/en/indx4355-s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63000" cy="4373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 تختلف فى تركيبها  , تبعا لاختلاف فيزيائية التحميض الالى. حيث ان  </a:t>
            </a:r>
          </a:p>
          <a:p>
            <a:pPr lvl="1">
              <a:lnSpc>
                <a:spcPct val="150000"/>
              </a:lnSpc>
            </a:pPr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التحميض الالى اكثر سرعة = احماض اقوى و اسرع  </a:t>
            </a:r>
          </a:p>
          <a:p>
            <a:pPr lvl="1">
              <a:lnSpc>
                <a:spcPct val="150000"/>
              </a:lnSpc>
            </a:pPr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يحتاج لاحماض لا تسبب انتفاخ فى الطبقة الحساسة او انزلاقيتها</a:t>
            </a:r>
          </a:p>
          <a:p>
            <a:pPr lvl="1">
              <a:lnSpc>
                <a:spcPct val="150000"/>
              </a:lnSpc>
              <a:buNone/>
            </a:pPr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, حتى تكون حركتها انسيابية و لا تعلق او تتمزق بفعل الاسطوانات.</a:t>
            </a:r>
          </a:p>
          <a:p>
            <a:pPr lvl="1"/>
            <a:endParaRPr lang="ar-EG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ar-E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ar-E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ar-E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04800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الاحماض المستخدمة</a:t>
            </a:r>
            <a:r>
              <a:rPr lang="ar-EG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ar-E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EG" b="1" i="1" dirty="0" smtClean="0">
                <a:solidFill>
                  <a:schemeClr val="bg2">
                    <a:lumMod val="25000"/>
                  </a:schemeClr>
                </a:solidFill>
              </a:rPr>
              <a:t>1- المظهر  :  </a:t>
            </a:r>
          </a:p>
          <a:p>
            <a:pPr>
              <a:lnSpc>
                <a:spcPct val="150000"/>
              </a:lnSpc>
            </a:pPr>
            <a:r>
              <a:rPr lang="ar-EG" sz="2800" b="1" u="sng" dirty="0" smtClean="0">
                <a:solidFill>
                  <a:schemeClr val="bg2">
                    <a:lumMod val="25000"/>
                  </a:schemeClr>
                </a:solidFill>
              </a:rPr>
              <a:t>التجديد</a:t>
            </a: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 :  بنفس مادة لمظهر       - </a:t>
            </a:r>
            <a:r>
              <a:rPr lang="ar-EG" sz="2800" b="1" u="sng" dirty="0" smtClean="0">
                <a:solidFill>
                  <a:schemeClr val="bg2">
                    <a:lumMod val="25000"/>
                  </a:schemeClr>
                </a:solidFill>
              </a:rPr>
              <a:t>التركيز</a:t>
            </a: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:  اعلى  لمواد الاظهار</a:t>
            </a:r>
          </a:p>
          <a:p>
            <a:pPr>
              <a:lnSpc>
                <a:spcPct val="150000"/>
              </a:lnSpc>
            </a:pPr>
            <a:r>
              <a:rPr lang="ar-EG" sz="2800" b="1" u="sng" dirty="0" smtClean="0">
                <a:solidFill>
                  <a:schemeClr val="bg2">
                    <a:lumMod val="25000"/>
                  </a:schemeClr>
                </a:solidFill>
              </a:rPr>
              <a:t>الحرارة</a:t>
            </a: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:  يستخدم فى درجات حرارة أعلى </a:t>
            </a:r>
          </a:p>
          <a:p>
            <a:pPr>
              <a:lnSpc>
                <a:spcPct val="150000"/>
              </a:lnSpc>
            </a:pP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تعبأ مواد الكيميائية فى ثلاثة عبوات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A,B &amp; C </a:t>
            </a:r>
          </a:p>
          <a:p>
            <a:pPr>
              <a:lnSpc>
                <a:spcPct val="150000"/>
              </a:lnSpc>
            </a:pP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 يتم تحضيره باضافة العبوة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 الى 15 لتر / 40 درجة م-  مع التقليب </a:t>
            </a:r>
          </a:p>
          <a:p>
            <a:pPr>
              <a:lnSpc>
                <a:spcPct val="150000"/>
              </a:lnSpc>
            </a:pP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ثم يضاف  العبوة 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B </a:t>
            </a: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 ”و </a:t>
            </a:r>
            <a:r>
              <a:rPr lang="ar-EG" sz="2800" i="1" u="sng" dirty="0" smtClean="0">
                <a:solidFill>
                  <a:schemeClr val="bg2">
                    <a:lumMod val="25000"/>
                  </a:schemeClr>
                </a:solidFill>
              </a:rPr>
              <a:t>يرجى الحذر لاحتواءه مواد حارقة“</a:t>
            </a:r>
          </a:p>
          <a:p>
            <a:pPr>
              <a:lnSpc>
                <a:spcPct val="150000"/>
              </a:lnSpc>
            </a:pP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 يضاف المكون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 </a:t>
            </a:r>
            <a:r>
              <a:rPr lang="ar-EG" sz="2800" dirty="0" smtClean="0">
                <a:solidFill>
                  <a:schemeClr val="bg2">
                    <a:lumMod val="25000"/>
                  </a:schemeClr>
                </a:solidFill>
              </a:rPr>
              <a:t>بعد تمام ذوبان الخليط السابق و مع اضافة الماء البارد  الى ان يصل الحجم لكلى للخليك 20 لتر. </a:t>
            </a:r>
          </a:p>
          <a:p>
            <a:endParaRPr lang="ar-E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304800"/>
            <a:ext cx="6378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الاختلافات بين التحميض اليدوى و الالى: </a:t>
            </a:r>
            <a:endParaRPr lang="ar-EG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229600" cy="4648200"/>
          </a:xfrm>
        </p:spPr>
        <p:txBody>
          <a:bodyPr/>
          <a:lstStyle/>
          <a:p>
            <a:r>
              <a:rPr lang="ar-EG" sz="2800" i="1" dirty="0" smtClean="0"/>
              <a:t>نسبة اكبر من مواد  زيادة الصلابة </a:t>
            </a:r>
          </a:p>
          <a:p>
            <a:pPr lvl="1">
              <a:lnSpc>
                <a:spcPct val="150000"/>
              </a:lnSpc>
            </a:pPr>
            <a:r>
              <a:rPr lang="ar-EG" i="1" dirty="0" smtClean="0">
                <a:solidFill>
                  <a:schemeClr val="tx1"/>
                </a:solidFill>
              </a:rPr>
              <a:t>المادة المثبتة ”أمونيا“ </a:t>
            </a:r>
            <a:r>
              <a:rPr lang="ar-EG" i="1" u="sng" dirty="0" smtClean="0">
                <a:solidFill>
                  <a:schemeClr val="tx1"/>
                </a:solidFill>
              </a:rPr>
              <a:t>و ليست  ”صوديوم“ ثيو سلفات </a:t>
            </a:r>
          </a:p>
          <a:p>
            <a:pPr lvl="1">
              <a:lnSpc>
                <a:spcPct val="150000"/>
              </a:lnSpc>
            </a:pPr>
            <a:r>
              <a:rPr lang="ar-EG" i="1" dirty="0" smtClean="0">
                <a:solidFill>
                  <a:schemeClr val="tx1"/>
                </a:solidFill>
              </a:rPr>
              <a:t>مادة المثبت هو نفسها المستخدمة كمجدد.</a:t>
            </a:r>
          </a:p>
          <a:p>
            <a:pPr lvl="1">
              <a:lnSpc>
                <a:spcPct val="150000"/>
              </a:lnSpc>
            </a:pPr>
            <a:r>
              <a:rPr lang="ar-EG" i="1" dirty="0" smtClean="0">
                <a:solidFill>
                  <a:schemeClr val="tx1"/>
                </a:solidFill>
              </a:rPr>
              <a:t> يتكون من عبوتين </a:t>
            </a:r>
            <a:r>
              <a:rPr lang="en-US" i="1" dirty="0" smtClean="0">
                <a:solidFill>
                  <a:schemeClr val="tx1"/>
                </a:solidFill>
              </a:rPr>
              <a:t>A &amp; B </a:t>
            </a:r>
          </a:p>
          <a:p>
            <a:pPr lvl="1"/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endParaRPr lang="ar-EG" sz="3200" i="1" dirty="0" smtClean="0">
              <a:solidFill>
                <a:schemeClr val="tx1"/>
              </a:solidFill>
            </a:endParaRPr>
          </a:p>
          <a:p>
            <a:endParaRPr lang="ar-EG" sz="3600" dirty="0"/>
          </a:p>
        </p:txBody>
      </p:sp>
      <p:sp>
        <p:nvSpPr>
          <p:cNvPr id="4" name="Rectangle 3"/>
          <p:cNvSpPr/>
          <p:nvPr/>
        </p:nvSpPr>
        <p:spPr>
          <a:xfrm>
            <a:off x="5791200" y="609600"/>
            <a:ext cx="1989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i="1" dirty="0" smtClean="0">
                <a:solidFill>
                  <a:srgbClr val="FF0000"/>
                </a:solidFill>
              </a:rPr>
              <a:t>2- المثبت  :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algn="ctr">
              <a:buNone/>
            </a:pPr>
            <a:r>
              <a:rPr lang="ar-EG" sz="2800" dirty="0" smtClean="0"/>
              <a:t> </a:t>
            </a:r>
            <a:r>
              <a:rPr lang="ar-EG" sz="2800" b="1" i="1" dirty="0" smtClean="0"/>
              <a:t>1- </a:t>
            </a:r>
            <a:r>
              <a:rPr lang="ar-EG" sz="28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مميزات تقنية </a:t>
            </a:r>
            <a:r>
              <a:rPr lang="ar-EG" sz="2800" b="1" i="1" dirty="0" smtClean="0"/>
              <a:t>:</a:t>
            </a:r>
          </a:p>
          <a:p>
            <a:pPr marL="914400" lvl="1" indent="-514350">
              <a:buFont typeface="+mj-cs"/>
              <a:buAutoNum type="arabic1Minus"/>
            </a:pPr>
            <a:r>
              <a:rPr lang="ar-EG" sz="2400" dirty="0" smtClean="0">
                <a:solidFill>
                  <a:schemeClr val="tx1"/>
                </a:solidFill>
              </a:rPr>
              <a:t> </a:t>
            </a:r>
            <a:r>
              <a:rPr lang="ar-EG" sz="2400" u="sng" dirty="0" smtClean="0">
                <a:solidFill>
                  <a:schemeClr val="tx1"/>
                </a:solidFill>
              </a:rPr>
              <a:t>عوامل تحميض ثابتة </a:t>
            </a:r>
            <a:r>
              <a:rPr lang="ar-EG" sz="2400" dirty="0" smtClean="0">
                <a:solidFill>
                  <a:schemeClr val="tx1"/>
                </a:solidFill>
              </a:rPr>
              <a:t>على جميع الافلام لا تخضع للعامل البشرى</a:t>
            </a:r>
          </a:p>
          <a:p>
            <a:pPr marL="914400" lvl="1" indent="-514350">
              <a:buNone/>
            </a:pPr>
            <a:r>
              <a:rPr lang="ar-EG" sz="2400" dirty="0" smtClean="0">
                <a:solidFill>
                  <a:schemeClr val="tx1"/>
                </a:solidFill>
              </a:rPr>
              <a:t>”و لكن هذا لايعالج فارق زيادة و نقص العوامل بين الافلام“ </a:t>
            </a:r>
          </a:p>
          <a:p>
            <a:pPr marL="914400" lvl="1" indent="-514350">
              <a:buFont typeface="+mj-cs"/>
              <a:buAutoNum type="arabic2Minus" startAt="2"/>
            </a:pPr>
            <a:r>
              <a:rPr lang="ar-EG" sz="2400" u="sng" dirty="0" smtClean="0">
                <a:solidFill>
                  <a:schemeClr val="tx1"/>
                </a:solidFill>
              </a:rPr>
              <a:t>سرعة</a:t>
            </a:r>
            <a:r>
              <a:rPr lang="ar-EG" sz="2400" dirty="0" smtClean="0">
                <a:solidFill>
                  <a:schemeClr val="tx1"/>
                </a:solidFill>
              </a:rPr>
              <a:t>  الاداء  و </a:t>
            </a:r>
            <a:r>
              <a:rPr lang="ar-EG" sz="2400" u="sng" dirty="0" smtClean="0">
                <a:solidFill>
                  <a:schemeClr val="tx1"/>
                </a:solidFill>
              </a:rPr>
              <a:t>اختصار</a:t>
            </a:r>
            <a:r>
              <a:rPr lang="ar-EG" sz="2400" dirty="0" smtClean="0">
                <a:solidFill>
                  <a:schemeClr val="tx1"/>
                </a:solidFill>
              </a:rPr>
              <a:t> الوقـــــت.  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ar-EG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مميزات إقتصـــادية </a:t>
            </a:r>
            <a:r>
              <a:rPr lang="ar-EG" sz="2800" b="1" i="1" dirty="0" smtClean="0"/>
              <a:t>:  </a:t>
            </a:r>
          </a:p>
          <a:p>
            <a:pPr marL="914400" lvl="1" indent="-514350">
              <a:buFontTx/>
              <a:buChar char="-"/>
            </a:pPr>
            <a:r>
              <a:rPr lang="ar-EG" sz="2400" i="1" u="sng" dirty="0" smtClean="0">
                <a:solidFill>
                  <a:schemeClr val="tx1"/>
                </a:solidFill>
              </a:rPr>
              <a:t>مساحة اق</a:t>
            </a:r>
            <a:r>
              <a:rPr lang="ar-EG" sz="2400" i="1" dirty="0" smtClean="0">
                <a:solidFill>
                  <a:schemeClr val="tx1"/>
                </a:solidFill>
              </a:rPr>
              <a:t>ل  لغرفة التحميض  </a:t>
            </a:r>
          </a:p>
          <a:p>
            <a:pPr marL="914400" lvl="1" indent="-514350">
              <a:buFontTx/>
              <a:buChar char="-"/>
            </a:pPr>
            <a:r>
              <a:rPr lang="ar-EG" sz="2400" i="1" dirty="0" smtClean="0">
                <a:solidFill>
                  <a:schemeClr val="tx1"/>
                </a:solidFill>
              </a:rPr>
              <a:t>عدم الحاجة لمعدات التحميض اليدوى </a:t>
            </a:r>
          </a:p>
          <a:p>
            <a:pPr marL="914400" lvl="1" indent="-514350">
              <a:buFontTx/>
              <a:buChar char="-"/>
            </a:pPr>
            <a:r>
              <a:rPr lang="ar-EG" sz="2400" i="1" dirty="0" smtClean="0">
                <a:solidFill>
                  <a:schemeClr val="tx1"/>
                </a:solidFill>
              </a:rPr>
              <a:t>عدد اقل  من الفنيين . </a:t>
            </a:r>
          </a:p>
          <a:p>
            <a:pPr marL="914400" lvl="1" indent="-514350">
              <a:buFontTx/>
              <a:buChar char="-"/>
            </a:pPr>
            <a:r>
              <a:rPr lang="ar-EG" sz="2400" i="1" dirty="0" smtClean="0">
                <a:solidFill>
                  <a:schemeClr val="tx1"/>
                </a:solidFill>
              </a:rPr>
              <a:t>عدد اكثر من الافلام  ”يصل الى 150 : 200 فيلم / ساعة“ </a:t>
            </a:r>
          </a:p>
          <a:p>
            <a:pPr marL="914400" lvl="1" indent="-514350">
              <a:buFontTx/>
              <a:buChar char="-"/>
            </a:pPr>
            <a:r>
              <a:rPr lang="ar-EG" sz="2400" i="1" dirty="0" smtClean="0">
                <a:solidFill>
                  <a:schemeClr val="tx1"/>
                </a:solidFill>
              </a:rPr>
              <a:t> وقت اقل فى انتظار المرضى للافلام  </a:t>
            </a:r>
          </a:p>
          <a:p>
            <a:pPr marL="914400" lvl="1" indent="-514350">
              <a:buFontTx/>
              <a:buChar char="-"/>
            </a:pPr>
            <a:r>
              <a:rPr lang="ar-EG" sz="2400" i="1" dirty="0" smtClean="0">
                <a:solidFill>
                  <a:schemeClr val="tx1"/>
                </a:solidFill>
              </a:rPr>
              <a:t>تلافى عيوب التحميض اليدوى = اعادة اقل للافلام = اطالة فى العمر الافتراضى لانبوبة الاشعة .  </a:t>
            </a:r>
          </a:p>
          <a:p>
            <a:pPr marL="514350" indent="-514350">
              <a:buNone/>
            </a:pPr>
            <a:endParaRPr lang="ar-EG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971800" y="304800"/>
            <a:ext cx="47756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مميزات التحميض الآلــى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953000" y="1066800"/>
            <a:ext cx="3886200" cy="2057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sp3d extrusionH="57150" contourW="12700" prstMaterial="dkEdge">
              <a:bevelT w="38100" h="38100" prst="relaxedInset"/>
              <a:contourClr>
                <a:schemeClr val="bg1">
                  <a:lumMod val="75000"/>
                  <a:lumOff val="2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ال</a:t>
            </a:r>
            <a:r>
              <a:rPr lang="ar-EG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ــــ</a:t>
            </a:r>
            <a:r>
              <a:rPr lang="ar-SA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غ</a:t>
            </a:r>
            <a:r>
              <a:rPr lang="ar-EG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ــــــ</a:t>
            </a:r>
            <a:r>
              <a:rPr lang="ar-SA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رفة  ال</a:t>
            </a:r>
            <a:r>
              <a:rPr lang="ar-EG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ــــ</a:t>
            </a:r>
            <a:r>
              <a:rPr lang="ar-SA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م</a:t>
            </a:r>
            <a:r>
              <a:rPr lang="ar-EG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ــــ</a:t>
            </a:r>
            <a:r>
              <a:rPr lang="ar-SA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ظلمة</a:t>
            </a:r>
            <a:r>
              <a:rPr lang="en-US" sz="4400" b="1" i="1" dirty="0" smtClean="0">
                <a:solidFill>
                  <a:srgbClr val="C00000"/>
                </a:solidFill>
                <a:latin typeface="Monotype Corsiva" pitchFamily="66" charset="0"/>
                <a:cs typeface="Andalus" pitchFamily="2" charset="-78"/>
              </a:rPr>
              <a:t> </a:t>
            </a:r>
          </a:p>
          <a:p>
            <a:pPr algn="ctr">
              <a:defRPr/>
            </a:pPr>
            <a:r>
              <a:rPr lang="ar-EG" sz="40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2" charset="-78"/>
              </a:rPr>
              <a:t>, 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2" charset="-78"/>
              </a:rPr>
              <a:t>6</a:t>
            </a:r>
            <a:endParaRPr lang="en-US" sz="4000" b="1" i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Andalus" pitchFamily="2" charset="-78"/>
            </a:endParaRPr>
          </a:p>
          <a:p>
            <a:pPr algn="ctr">
              <a:defRPr/>
            </a:pPr>
            <a:r>
              <a:rPr lang="en-US" sz="2400" b="1" i="1" dirty="0">
                <a:latin typeface="Times New Roman" pitchFamily="18" charset="0"/>
                <a:cs typeface="Andalus" pitchFamily="2" charset="-78"/>
              </a:rPr>
              <a:t> </a:t>
            </a:r>
            <a:r>
              <a:rPr lang="ar-SA" sz="2400" b="1" i="1" dirty="0">
                <a:latin typeface="Times New Roman" pitchFamily="18" charset="0"/>
                <a:cs typeface="Andalus" pitchFamily="2" charset="-78"/>
              </a:rPr>
              <a:t> الفرقة الثانية  </a:t>
            </a:r>
            <a:r>
              <a:rPr lang="ar-SA" sz="2400" b="1" i="1" dirty="0" smtClean="0">
                <a:latin typeface="Times New Roman" pitchFamily="18" charset="0"/>
                <a:cs typeface="Andalus" pitchFamily="2" charset="-78"/>
              </a:rPr>
              <a:t>- </a:t>
            </a:r>
            <a:r>
              <a:rPr lang="ar-EG" sz="2400" b="1" i="1" dirty="0">
                <a:latin typeface="Times New Roman" pitchFamily="18" charset="0"/>
                <a:cs typeface="Andalus" pitchFamily="2" charset="-78"/>
              </a:rPr>
              <a:t>قسم ال</a:t>
            </a:r>
            <a:r>
              <a:rPr lang="ar-SA" sz="2400" b="1" i="1" dirty="0">
                <a:latin typeface="Times New Roman" pitchFamily="18" charset="0"/>
                <a:cs typeface="Andalus" pitchFamily="2" charset="-78"/>
              </a:rPr>
              <a:t>اشعة </a:t>
            </a:r>
            <a:br>
              <a:rPr lang="ar-SA" sz="2400" b="1" i="1" dirty="0">
                <a:latin typeface="Times New Roman" pitchFamily="18" charset="0"/>
                <a:cs typeface="Andalus" pitchFamily="2" charset="-78"/>
              </a:rPr>
            </a:br>
            <a:r>
              <a:rPr lang="ar-SA" sz="2800" b="1" i="1" dirty="0">
                <a:latin typeface="Times New Roman" pitchFamily="18" charset="0"/>
                <a:cs typeface="Andalus" pitchFamily="2" charset="-78"/>
              </a:rPr>
              <a:t>المعهد الفنى  </a:t>
            </a:r>
            <a:endParaRPr lang="en-US" sz="2800" b="1" i="1" dirty="0"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276600"/>
            <a:ext cx="6781800" cy="44196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3438291"/>
                <a:gd name="adj2" fmla="val 57020"/>
              </a:avLst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ar-SA" sz="4400" dirty="0" smtClean="0">
              <a:solidFill>
                <a:srgbClr val="FF3300"/>
              </a:solidFill>
              <a:latin typeface="Monotype Corsiva" pitchFamily="66" charset="0"/>
              <a:cs typeface="Andalus" pitchFamily="18" charset="-78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ar-SA" sz="4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د. احـمد مختار حامد ابودهب  </a:t>
            </a:r>
            <a:endParaRPr lang="en-US" sz="44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Andalus" pitchFamily="18" charset="-78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ar-SA" sz="4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مدرس م. الاشعة التشخيصية </a:t>
            </a:r>
            <a:r>
              <a:rPr lang="en-US" sz="4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ndalus" pitchFamily="18" charset="-78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ar-SA" sz="4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cs typeface="Andalus" pitchFamily="18" charset="-78"/>
              </a:rPr>
              <a:t>كلية الطب – جامعة سوهاج </a:t>
            </a:r>
            <a:endParaRPr lang="en-US" sz="4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algn="ctr">
              <a:buNone/>
            </a:pPr>
            <a:r>
              <a:rPr lang="ar-EG" sz="28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914400" lvl="1" indent="-514350">
              <a:lnSpc>
                <a:spcPct val="150000"/>
              </a:lnSpc>
              <a:buFontTx/>
              <a:buChar char="-"/>
            </a:pPr>
            <a:r>
              <a:rPr lang="ar-EG" sz="2400" i="1" dirty="0" smtClean="0">
                <a:solidFill>
                  <a:schemeClr val="bg2">
                    <a:lumMod val="25000"/>
                  </a:schemeClr>
                </a:solidFill>
              </a:rPr>
              <a:t>ارتفاع الثمن مقارنة باليدوي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High Price </a:t>
            </a:r>
            <a:endParaRPr lang="ar-EG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514350">
              <a:lnSpc>
                <a:spcPct val="150000"/>
              </a:lnSpc>
              <a:buFontTx/>
              <a:buChar char="-"/>
            </a:pPr>
            <a:r>
              <a:rPr lang="ar-EG" sz="2400" i="1" dirty="0" smtClean="0">
                <a:solidFill>
                  <a:schemeClr val="bg2">
                    <a:lumMod val="25000"/>
                  </a:schemeClr>
                </a:solidFill>
              </a:rPr>
              <a:t> استهلاك كمية اكبر من الاحماض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More consuming </a:t>
            </a:r>
            <a:endParaRPr lang="ar-EG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14400" lvl="1" indent="-514350">
              <a:lnSpc>
                <a:spcPct val="150000"/>
              </a:lnSpc>
              <a:buFontTx/>
              <a:buChar char="-"/>
            </a:pPr>
            <a:r>
              <a:rPr lang="ar-EG" sz="2400" i="1" dirty="0" smtClean="0">
                <a:solidFill>
                  <a:schemeClr val="bg2">
                    <a:lumMod val="25000"/>
                  </a:schemeClr>
                </a:solidFill>
              </a:rPr>
              <a:t> لا تغنى تماما عن التحميض اليدوي ”يجب تواجده للطواىء“ </a:t>
            </a:r>
          </a:p>
          <a:p>
            <a:pPr marL="914400" lvl="1" indent="-514350">
              <a:lnSpc>
                <a:spcPct val="150000"/>
              </a:lnSpc>
              <a:buFontTx/>
              <a:buChar char="-"/>
            </a:pPr>
            <a:r>
              <a:rPr lang="ar-EG" sz="2400" i="1" dirty="0" smtClean="0">
                <a:solidFill>
                  <a:schemeClr val="bg2">
                    <a:lumMod val="25000"/>
                  </a:schemeClr>
                </a:solidFill>
              </a:rPr>
              <a:t>عدم امكانية معالجة عيوب العوامل بتغيير فترة التحميض.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48894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عيــوب </a:t>
            </a:r>
            <a:r>
              <a:rPr lang="ar-EG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 التحميض الآلــى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ark-room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914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r>
              <a:rPr lang="ar-EG" sz="4400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استخلاص الفضــة </a:t>
            </a:r>
            <a:r>
              <a:rPr lang="ar-EG" sz="4400" b="0" dirty="0" smtClean="0"/>
              <a:t> </a:t>
            </a:r>
            <a:endParaRPr lang="en-US" sz="4400" b="0" dirty="0"/>
          </a:p>
        </p:txBody>
      </p:sp>
      <p:sp>
        <p:nvSpPr>
          <p:cNvPr id="4" name="Rectangle 3"/>
          <p:cNvSpPr/>
          <p:nvPr/>
        </p:nvSpPr>
        <p:spPr>
          <a:xfrm>
            <a:off x="1295400" y="4724400"/>
            <a:ext cx="6686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SILVER RECOVERY</a:t>
            </a:r>
            <a:endParaRPr lang="ar-EG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91200"/>
            <a:ext cx="556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راجع  المحاضرة  السابقة     ”5“  </a:t>
            </a:r>
            <a:endParaRPr lang="ar-E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ark-room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95400" y="914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r>
              <a:rPr lang="ar-EG" sz="44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مواصفات صورة الاشعة الجيدة</a:t>
            </a:r>
            <a:r>
              <a:rPr lang="ar-EG" sz="4400" b="0" dirty="0" smtClean="0">
                <a:solidFill>
                  <a:srgbClr val="FFFF00"/>
                </a:solidFill>
              </a:rPr>
              <a:t> </a:t>
            </a:r>
            <a:endParaRPr lang="en-US" sz="4400" b="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724400"/>
            <a:ext cx="7620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 X ray Image Quality</a:t>
            </a:r>
            <a:endParaRPr lang="ar-EG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3200" dirty="0" smtClean="0">
                <a:solidFill>
                  <a:schemeClr val="tx1"/>
                </a:solidFill>
              </a:rPr>
              <a:t>تعتمد صورة الاشعة الجيدة على 3 عوامل ” </a:t>
            </a: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ar-EG" dirty="0" smtClean="0"/>
              <a:t>1- التباين  </a:t>
            </a:r>
            <a:r>
              <a:rPr lang="en-US" dirty="0" smtClean="0"/>
              <a:t>Contrast</a:t>
            </a:r>
            <a:endParaRPr lang="ar-EG" dirty="0" smtClean="0"/>
          </a:p>
          <a:p>
            <a:r>
              <a:rPr lang="ar-EG" dirty="0" smtClean="0"/>
              <a:t>2- الحدية Definition </a:t>
            </a:r>
          </a:p>
          <a:p>
            <a:r>
              <a:rPr lang="ar-EG" dirty="0" smtClean="0"/>
              <a:t> 3-  الكثافة  </a:t>
            </a:r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pPr lvl="6"/>
            <a:r>
              <a:rPr lang="ar-EG" dirty="0" smtClean="0"/>
              <a:t>راجع الدروس العملية و عوامل التصوير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7410" name="Picture 2" descr="https://fbcdn-sphotos-h-a.akamaihd.net/hphotos-ak-xpf1/v/t34.0-12/11074195_10206181204273209_207357643_n.jpg?oh=279046e35fb0631341b62ae807ab13b0&amp;oe=550F7149&amp;__gda__=1427092285_fb8bd8dbff2bdfc120aa944d73bd313c"/>
          <p:cNvPicPr>
            <a:picLocks noChangeAspect="1" noChangeArrowheads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 bwMode="auto">
          <a:xfrm>
            <a:off x="1676400" y="304800"/>
            <a:ext cx="5486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pPr algn="ctr"/>
            <a:r>
              <a:rPr lang="ar-EG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الضباب  =  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</a:t>
            </a:r>
            <a:endParaRPr lang="ar-EG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838200"/>
            <a:ext cx="5200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كيف تنسخ فلم اشعة ؟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9874" name="Picture 2" descr="https://38.media.tumblr.com/d3b9055f8e0ea5cb0e69db6a5620edcd/tumblr_mre2qmk7YF1qieqbuo1_2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581400" cy="410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622A351-40EC-4AD2-AC17-140336AFD7B3}" type="datetime8">
              <a:rPr lang="en-US" smtClean="0">
                <a:latin typeface="Arial" pitchFamily="34" charset="0"/>
                <a:cs typeface="Arial" pitchFamily="34" charset="0"/>
              </a:rPr>
              <a:pPr/>
              <a:t>12/5/2020 1:18 AM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7E423D-6A38-47A8-AE8A-7F961D381B29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7619" name="Rectangle 19"/>
          <p:cNvSpPr>
            <a:spLocks noChangeArrowheads="1"/>
          </p:cNvSpPr>
          <p:nvPr/>
        </p:nvSpPr>
        <p:spPr bwMode="auto">
          <a:xfrm>
            <a:off x="609600" y="449580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6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THANK YOU  </a:t>
            </a:r>
            <a:endParaRPr lang="en-US" sz="2800" b="1" i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29701" name="Picture 20" descr="egypt%20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267200" y="53340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Dr. Ahmad </a:t>
            </a:r>
            <a:r>
              <a:rPr lang="en-US" sz="2800" i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Mokhtar</a:t>
            </a:r>
            <a:r>
              <a:rPr lang="en-US" sz="28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Abodahab</a:t>
            </a:r>
            <a:r>
              <a:rPr lang="en-US" sz="28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2800" i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/>
            </a:r>
            <a:br>
              <a:rPr lang="en-US" sz="2800" i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</a:br>
            <a:r>
              <a:rPr lang="en-US" sz="2800" i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Dec 2020 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ark-room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95400" y="457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i="1" dirty="0"/>
              <a:t>Session </a:t>
            </a:r>
            <a:r>
              <a:rPr lang="en-US" sz="4400" i="1" dirty="0" smtClean="0"/>
              <a:t>6</a:t>
            </a:r>
            <a:endParaRPr lang="en-US" sz="4400" i="1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endParaRPr lang="en-US" sz="4400" b="0" dirty="0"/>
          </a:p>
          <a:p>
            <a:pPr algn="ctr">
              <a:spcBef>
                <a:spcPct val="20000"/>
              </a:spcBef>
            </a:pPr>
            <a:r>
              <a:rPr lang="ar-EG" sz="4400" dirty="0" smtClean="0"/>
              <a:t>ال</a:t>
            </a:r>
            <a:r>
              <a:rPr lang="ar-SA" sz="4400" dirty="0" smtClean="0">
                <a:solidFill>
                  <a:schemeClr val="bg1"/>
                </a:solidFill>
              </a:rPr>
              <a:t>تحميض </a:t>
            </a:r>
            <a:r>
              <a:rPr lang="ar-EG" sz="4400" b="0" dirty="0" smtClean="0">
                <a:solidFill>
                  <a:schemeClr val="bg1"/>
                </a:solidFill>
              </a:rPr>
              <a:t>الاوتوماتيكى 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876800"/>
            <a:ext cx="4993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Automatic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Processing</a:t>
            </a:r>
            <a:endParaRPr lang="ar-EG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/>
          <a:lstStyle/>
          <a:p>
            <a:r>
              <a:rPr lang="ar-EG" dirty="0" smtClean="0"/>
              <a:t>اظهار  -  تثبيت – غســل </a:t>
            </a:r>
            <a:r>
              <a:rPr lang="en-US" dirty="0" smtClean="0"/>
              <a:t>Develop – Fix – Wash             </a:t>
            </a:r>
            <a:endParaRPr lang="ar-EG" dirty="0" smtClean="0"/>
          </a:p>
          <a:p>
            <a:pPr>
              <a:buNone/>
            </a:pPr>
            <a:endParaRPr lang="ar-EG" dirty="0" smtClean="0"/>
          </a:p>
          <a:p>
            <a:r>
              <a:rPr lang="ar-EG" dirty="0" smtClean="0"/>
              <a:t> الفارق عن التحميض اليدوى : لا يوجد نقع بعد المظهر.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4711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Steps </a:t>
            </a:r>
            <a:r>
              <a:rPr lang="ar-E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الخطوات</a:t>
            </a:r>
            <a:endParaRPr lang="ar-EG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ar-EG" dirty="0" smtClean="0"/>
              <a:t>1 - </a:t>
            </a:r>
            <a:r>
              <a:rPr lang="ar-EG" b="1" dirty="0" smtClean="0"/>
              <a:t>ماكينة الاطارات </a:t>
            </a:r>
            <a:r>
              <a:rPr lang="en-US" b="1" dirty="0" smtClean="0"/>
              <a:t>Frames Machine </a:t>
            </a:r>
            <a:r>
              <a:rPr lang="ar-EG" dirty="0" smtClean="0"/>
              <a:t>: </a:t>
            </a:r>
            <a:endParaRPr lang="ar-EG" dirty="0" smtClean="0"/>
          </a:p>
          <a:p>
            <a:pPr>
              <a:lnSpc>
                <a:spcPct val="150000"/>
              </a:lnSpc>
            </a:pPr>
            <a:r>
              <a:rPr lang="ar-EG" sz="2800" dirty="0" smtClean="0"/>
              <a:t>و هى مرحلة انتقالية بين التحميض اليدوى و الالى .</a:t>
            </a:r>
          </a:p>
          <a:p>
            <a:pPr>
              <a:lnSpc>
                <a:spcPct val="150000"/>
              </a:lnSpc>
            </a:pPr>
            <a:r>
              <a:rPr lang="ar-EG" sz="2800" dirty="0" smtClean="0"/>
              <a:t>يتم بها وضع الافلام على اطارات تثبيت ”مشابهه للمستخدمه فى التحميض اليدوى“ </a:t>
            </a:r>
          </a:p>
          <a:p>
            <a:pPr>
              <a:lnSpc>
                <a:spcPct val="150000"/>
              </a:lnSpc>
            </a:pPr>
            <a:r>
              <a:rPr lang="ar-EG" sz="2800" dirty="0" smtClean="0"/>
              <a:t>تقوم الميكنة  بغمس الافلام عموديا فى تانكات اظهار و تثبيت بطريقة مشابهه للتحميض اليدوى. </a:t>
            </a:r>
          </a:p>
          <a:p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1219200" y="22860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انواع ماكينات التحميض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 bwMode="auto">
          <a:xfrm>
            <a:off x="457200" y="1524000"/>
            <a:ext cx="1600200" cy="3429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2590800" y="1600200"/>
            <a:ext cx="1600200" cy="3429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4724400" y="1676400"/>
            <a:ext cx="1600200" cy="3429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6858000" y="1752600"/>
            <a:ext cx="1600200" cy="3429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ar-EG" dirty="0" smtClean="0"/>
              <a:t>لا </a:t>
            </a:r>
            <a:r>
              <a:rPr lang="ar-EG" dirty="0" smtClean="0"/>
              <a:t>تحتاج الى اطارات تثبيت الافلام </a:t>
            </a:r>
          </a:p>
          <a:p>
            <a:pPr lvl="2">
              <a:lnSpc>
                <a:spcPct val="200000"/>
              </a:lnSpc>
            </a:pPr>
            <a:r>
              <a:rPr lang="ar-EG" dirty="0" smtClean="0"/>
              <a:t>يتم وضع الفيلم مباشرة لمدخل الميكنة</a:t>
            </a:r>
          </a:p>
          <a:p>
            <a:pPr lvl="2">
              <a:lnSpc>
                <a:spcPct val="200000"/>
              </a:lnSpc>
            </a:pPr>
            <a:r>
              <a:rPr lang="ar-EG" dirty="0" smtClean="0"/>
              <a:t>يدور الفيلم على اسطوانات داخلها</a:t>
            </a:r>
          </a:p>
          <a:p>
            <a:pPr lvl="2">
              <a:lnSpc>
                <a:spcPct val="200000"/>
              </a:lnSpc>
              <a:buNone/>
            </a:pP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310790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dirty="0" smtClean="0">
                <a:solidFill>
                  <a:srgbClr val="FF0000"/>
                </a:solidFill>
              </a:rPr>
              <a:t>2 – </a:t>
            </a:r>
            <a:r>
              <a:rPr lang="ar-EG" sz="3600" b="1" dirty="0" smtClean="0">
                <a:solidFill>
                  <a:srgbClr val="FF0000"/>
                </a:solidFill>
              </a:rPr>
              <a:t>الميكنة </a:t>
            </a:r>
            <a:r>
              <a:rPr lang="ar-EG" sz="3600" b="1" dirty="0" smtClean="0">
                <a:solidFill>
                  <a:srgbClr val="FF0000"/>
                </a:solidFill>
              </a:rPr>
              <a:t>الدوارة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/>
              <a:t>Roller </a:t>
            </a:r>
            <a:r>
              <a:rPr lang="en-US" sz="2400" b="1" dirty="0" err="1" smtClean="0"/>
              <a:t>Machin</a:t>
            </a:r>
            <a:endParaRPr lang="en-US" sz="2400" b="1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3010" name="Picture 2" descr="http://eddyrumhadi.blogdetik.com/files/2008/04/untitl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911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b="1" dirty="0" smtClean="0">
                <a:solidFill>
                  <a:srgbClr val="FFFF00"/>
                </a:solidFill>
              </a:rPr>
              <a:t> </a:t>
            </a:r>
            <a:r>
              <a:rPr lang="ar-EG" b="1" dirty="0" smtClean="0">
                <a:solidFill>
                  <a:srgbClr val="FF0000"/>
                </a:solidFill>
              </a:rPr>
              <a:t>انظمة  الدوران  ‘3’ </a:t>
            </a:r>
            <a:r>
              <a:rPr lang="en-US" b="1" dirty="0" smtClean="0">
                <a:solidFill>
                  <a:srgbClr val="FF0000"/>
                </a:solidFill>
              </a:rPr>
              <a:t>Film Rolling systems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EG" b="1" dirty="0" smtClean="0"/>
              <a:t>  </a:t>
            </a:r>
          </a:p>
          <a:p>
            <a:pPr lvl="1">
              <a:lnSpc>
                <a:spcPct val="150000"/>
              </a:lnSpc>
            </a:pPr>
            <a:r>
              <a:rPr lang="ar-EG" sz="2400" b="1" u="sng" dirty="0" smtClean="0">
                <a:solidFill>
                  <a:schemeClr val="tx1"/>
                </a:solidFill>
              </a:rPr>
              <a:t>دورة كاملة </a:t>
            </a:r>
            <a:r>
              <a:rPr lang="ar-EG" sz="2400" b="1" dirty="0" smtClean="0">
                <a:solidFill>
                  <a:schemeClr val="tx1"/>
                </a:solidFill>
              </a:rPr>
              <a:t>:  7 دقائق – ماكينة بطيئة </a:t>
            </a:r>
          </a:p>
          <a:p>
            <a:pPr lvl="1">
              <a:lnSpc>
                <a:spcPct val="150000"/>
              </a:lnSpc>
            </a:pPr>
            <a:r>
              <a:rPr lang="ar-EG" sz="2400" b="1" u="sng" dirty="0" smtClean="0">
                <a:solidFill>
                  <a:schemeClr val="tx1"/>
                </a:solidFill>
              </a:rPr>
              <a:t>نصف دورة </a:t>
            </a:r>
            <a:r>
              <a:rPr lang="ar-EG" sz="2400" b="1" dirty="0" smtClean="0">
                <a:solidFill>
                  <a:schemeClr val="tx1"/>
                </a:solidFill>
              </a:rPr>
              <a:t>:  3-4 دقائق – ماكينة سريعة </a:t>
            </a:r>
          </a:p>
          <a:p>
            <a:pPr lvl="1">
              <a:lnSpc>
                <a:spcPct val="150000"/>
              </a:lnSpc>
            </a:pPr>
            <a:r>
              <a:rPr lang="ar-EG" sz="2400" b="1" u="sng" dirty="0" smtClean="0">
                <a:solidFill>
                  <a:schemeClr val="tx1"/>
                </a:solidFill>
              </a:rPr>
              <a:t>سريعة</a:t>
            </a:r>
            <a:r>
              <a:rPr lang="ar-EG" sz="2400" b="1" dirty="0" smtClean="0">
                <a:solidFill>
                  <a:schemeClr val="tx1"/>
                </a:solidFill>
              </a:rPr>
              <a:t>  :  60 : 90 ثانية  -  فائقة السرعة  </a:t>
            </a:r>
          </a:p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MOON</Template>
  <TotalTime>1447</TotalTime>
  <Words>696</Words>
  <Application>Microsoft Office PowerPoint</Application>
  <PresentationFormat>On-screen Show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Origin</vt:lpstr>
      <vt:lpstr>1_Origin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انظمة  الدوران  ‘3’ Film Rolling systems </vt:lpstr>
      <vt:lpstr>Slide 10</vt:lpstr>
      <vt:lpstr>Slide 11</vt:lpstr>
      <vt:lpstr>Slide 12</vt:lpstr>
      <vt:lpstr>Slide 13</vt:lpstr>
      <vt:lpstr>المكونات الرئيسية لماكينة التحيض الالى: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تعتمد صورة الاشعة الجيدة على 3 عوامل ” </vt:lpstr>
      <vt:lpstr>Slide 24</vt:lpstr>
      <vt:lpstr>الضباب  =  FOG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ALBASEL</dc:creator>
  <cp:lastModifiedBy>Abo Basel</cp:lastModifiedBy>
  <cp:revision>241</cp:revision>
  <dcterms:created xsi:type="dcterms:W3CDTF">2006-08-16T00:00:00Z</dcterms:created>
  <dcterms:modified xsi:type="dcterms:W3CDTF">2020-12-04T23:26:30Z</dcterms:modified>
</cp:coreProperties>
</file>